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6858000" cy="9906000" type="A4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3300"/>
    <a:srgbClr val="0000FF"/>
    <a:srgbClr val="800080"/>
    <a:srgbClr val="000066"/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512" y="6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585551"/>
            <a:ext cx="6858000" cy="4320449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58555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831116"/>
            <a:ext cx="6858000" cy="3302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311400"/>
            <a:ext cx="6858000" cy="7374467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7298123"/>
            <a:ext cx="4227758" cy="127417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8572-75BB-47B5-ADD2-9AE07746E960}" type="datetimeFigureOut">
              <a:rPr kumimoji="1" lang="ja-JP" altLang="en-US" smtClean="0"/>
              <a:pPr/>
              <a:t>2014/5/20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F360-2608-473D-A1E3-80A9B4DEFF0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1856656"/>
            <a:ext cx="5381513" cy="1800200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6" name="テキスト プレースホルダ 15"/>
          <p:cNvSpPr>
            <a:spLocks noGrp="1"/>
          </p:cNvSpPr>
          <p:nvPr>
            <p:ph type="body" sz="quarter" idx="13"/>
          </p:nvPr>
        </p:nvSpPr>
        <p:spPr>
          <a:xfrm>
            <a:off x="1125538" y="1136577"/>
            <a:ext cx="4535710" cy="432048"/>
          </a:xfrm>
        </p:spPr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8" name="テキスト プレースホルダ 17"/>
          <p:cNvSpPr>
            <a:spLocks noGrp="1"/>
          </p:cNvSpPr>
          <p:nvPr>
            <p:ph type="body" sz="quarter" idx="14"/>
          </p:nvPr>
        </p:nvSpPr>
        <p:spPr>
          <a:xfrm>
            <a:off x="764704" y="5169025"/>
            <a:ext cx="5832648" cy="576063"/>
          </a:xfrm>
        </p:spPr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20" name="テキスト プレースホルダ 19"/>
          <p:cNvSpPr>
            <a:spLocks noGrp="1"/>
          </p:cNvSpPr>
          <p:nvPr>
            <p:ph type="body" sz="quarter" idx="15" hasCustomPrompt="1"/>
          </p:nvPr>
        </p:nvSpPr>
        <p:spPr>
          <a:xfrm>
            <a:off x="1052513" y="4881563"/>
            <a:ext cx="5472112" cy="21590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24" name="テキスト プレースホルダ 23"/>
          <p:cNvSpPr>
            <a:spLocks noGrp="1"/>
          </p:cNvSpPr>
          <p:nvPr>
            <p:ph type="body" sz="quarter" idx="16"/>
          </p:nvPr>
        </p:nvSpPr>
        <p:spPr>
          <a:xfrm>
            <a:off x="836712" y="3728864"/>
            <a:ext cx="5256584" cy="86409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1056639"/>
            <a:ext cx="4800600" cy="501904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8572-75BB-47B5-ADD2-9AE07746E960}" type="datetimeFigureOut">
              <a:rPr kumimoji="1" lang="ja-JP" altLang="en-US" smtClean="0"/>
              <a:pPr/>
              <a:t>2014/5/20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F360-2608-473D-A1E3-80A9B4DEFF0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43860"/>
            <a:ext cx="1543050" cy="756649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1056641"/>
            <a:ext cx="3621966" cy="70701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8572-75BB-47B5-ADD2-9AE07746E960}" type="datetimeFigureOut">
              <a:rPr kumimoji="1" lang="ja-JP" altLang="en-US" smtClean="0"/>
              <a:pPr/>
              <a:t>2014/5/20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F360-2608-473D-A1E3-80A9B4DEFF0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8572-75BB-47B5-ADD2-9AE07746E960}" type="datetimeFigureOut">
              <a:rPr kumimoji="1" lang="ja-JP" altLang="en-US" smtClean="0"/>
              <a:pPr/>
              <a:t>2014/5/20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F360-2608-473D-A1E3-80A9B4DEFF0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1056640"/>
            <a:ext cx="4800600" cy="501904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585551"/>
            <a:ext cx="6858000" cy="4320449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58555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831116"/>
            <a:ext cx="6858000" cy="3302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311400"/>
            <a:ext cx="6858000" cy="7374467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7" y="3138269"/>
            <a:ext cx="4474999" cy="3500389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9" y="6655293"/>
            <a:ext cx="4477870" cy="1206776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8572-75BB-47B5-ADD2-9AE07746E960}" type="datetimeFigureOut">
              <a:rPr kumimoji="1" lang="ja-JP" altLang="en-US" smtClean="0"/>
              <a:pPr/>
              <a:t>2014/5/20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F360-2608-473D-A1E3-80A9B4DEFF0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8572-75BB-47B5-ADD2-9AE07746E960}" type="datetimeFigureOut">
              <a:rPr kumimoji="1" lang="ja-JP" altLang="en-US" smtClean="0"/>
              <a:pPr/>
              <a:t>2014/5/20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F360-2608-473D-A1E3-80A9B4DEFF0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1056639"/>
            <a:ext cx="2510028" cy="501904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1056640"/>
            <a:ext cx="2510028" cy="501904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056640"/>
            <a:ext cx="2510028" cy="924101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6" y="2022695"/>
            <a:ext cx="2510028" cy="3962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6" y="1056640"/>
            <a:ext cx="2510028" cy="924101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8" y="2020824"/>
            <a:ext cx="2510028" cy="3962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8572-75BB-47B5-ADD2-9AE07746E960}" type="datetimeFigureOut">
              <a:rPr kumimoji="1" lang="ja-JP" altLang="en-US" smtClean="0"/>
              <a:pPr/>
              <a:t>2014/5/20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F360-2608-473D-A1E3-80A9B4DEFF0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8572-75BB-47B5-ADD2-9AE07746E960}" type="datetimeFigureOut">
              <a:rPr kumimoji="1" lang="ja-JP" altLang="en-US" smtClean="0"/>
              <a:pPr/>
              <a:t>2014/5/20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F360-2608-473D-A1E3-80A9B4DEFF0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8572-75BB-47B5-ADD2-9AE07746E960}" type="datetimeFigureOut">
              <a:rPr kumimoji="1" lang="ja-JP" altLang="en-US" smtClean="0"/>
              <a:pPr/>
              <a:t>2014/5/20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F360-2608-473D-A1E3-80A9B4DEFF0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1" y="3191936"/>
            <a:ext cx="2727064" cy="181782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1056640"/>
            <a:ext cx="3012814" cy="7070166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5052381"/>
            <a:ext cx="2541495" cy="30904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8572-75BB-47B5-ADD2-9AE07746E960}" type="datetimeFigureOut">
              <a:rPr kumimoji="1" lang="ja-JP" altLang="en-US" smtClean="0"/>
              <a:pPr/>
              <a:t>2014/5/20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F360-2608-473D-A1E3-80A9B4DEFF0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585551"/>
            <a:ext cx="6858000" cy="4320449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58555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831116"/>
            <a:ext cx="6858000" cy="3302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311400"/>
            <a:ext cx="6858000" cy="7374467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651000"/>
            <a:ext cx="3086100" cy="4517942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459591"/>
            <a:ext cx="2770586" cy="3124362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8572-75BB-47B5-ADD2-9AE07746E960}" type="datetimeFigureOut">
              <a:rPr kumimoji="1" lang="ja-JP" altLang="en-US" smtClean="0"/>
              <a:pPr/>
              <a:t>2014/5/20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F360-2608-473D-A1E3-80A9B4DEFF0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0" y="6448608"/>
            <a:ext cx="4787654" cy="1651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374467"/>
            <a:ext cx="6858000" cy="2531533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737446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443106"/>
            <a:ext cx="6858000" cy="3302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311400"/>
            <a:ext cx="6858000" cy="7374467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6315354"/>
            <a:ext cx="4884383" cy="1651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057709"/>
            <a:ext cx="4800600" cy="5019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915402"/>
            <a:ext cx="18859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3B58572-75BB-47B5-ADD2-9AE07746E960}" type="datetimeFigureOut">
              <a:rPr kumimoji="1" lang="ja-JP" altLang="en-US" smtClean="0"/>
              <a:pPr/>
              <a:t>2014/5/20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915402"/>
            <a:ext cx="251460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915402"/>
            <a:ext cx="13716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13F360-2608-473D-A1E3-80A9B4DEFF0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kumimoji="1"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77280" y="4304928"/>
            <a:ext cx="6480720" cy="5256584"/>
          </a:xfrm>
        </p:spPr>
        <p:txBody>
          <a:bodyPr>
            <a:normAutofit fontScale="40000" lnSpcReduction="20000"/>
          </a:bodyPr>
          <a:lstStyle/>
          <a:p>
            <a:endParaRPr lang="en-US" altLang="ja-JP" sz="3400" b="1" dirty="0" smtClean="0">
              <a:solidFill>
                <a:schemeClr val="tx1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34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　</a:t>
            </a:r>
            <a:r>
              <a:rPr lang="ja-JP" altLang="en-US" sz="60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日時：</a:t>
            </a:r>
            <a:r>
              <a:rPr lang="ja-JP" altLang="en-US" sz="6000" b="1" spc="70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２０１</a:t>
            </a:r>
            <a:r>
              <a:rPr lang="en-US" altLang="ja-JP" sz="6000" b="1" spc="70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4</a:t>
            </a:r>
            <a:r>
              <a:rPr lang="ja-JP" altLang="en-US" sz="6000" b="1" spc="70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年</a:t>
            </a:r>
            <a:r>
              <a:rPr lang="en-US" altLang="ja-JP" sz="6000" b="1" spc="70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6</a:t>
            </a:r>
            <a:r>
              <a:rPr lang="ja-JP" altLang="en-US" sz="6000" b="1" spc="70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月</a:t>
            </a:r>
            <a:r>
              <a:rPr lang="en-US" altLang="ja-JP" sz="6000" b="1" spc="70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6</a:t>
            </a:r>
            <a:r>
              <a:rPr lang="ja-JP" altLang="en-US" sz="6000" b="1" spc="70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日（金）</a:t>
            </a:r>
            <a:endParaRPr lang="en-US" altLang="ja-JP" sz="6000" b="1" spc="70" dirty="0" smtClean="0">
              <a:solidFill>
                <a:schemeClr val="tx1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60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　　　 １７：３０～１９：３０</a:t>
            </a:r>
            <a:endParaRPr lang="en-US" altLang="ja-JP" sz="6000" b="1" dirty="0" smtClean="0">
              <a:solidFill>
                <a:schemeClr val="tx1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60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  会場：</a:t>
            </a:r>
            <a:r>
              <a:rPr lang="ja-JP" altLang="en-US" sz="6000" b="1" spc="50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上智大学１２号館２０１室</a:t>
            </a:r>
            <a:endParaRPr lang="en-US" altLang="ja-JP" sz="6000" b="1" spc="50" dirty="0" smtClean="0">
              <a:solidFill>
                <a:schemeClr val="tx1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pPr>
              <a:lnSpc>
                <a:spcPct val="120000"/>
              </a:lnSpc>
            </a:pPr>
            <a:endParaRPr lang="en-US" altLang="ja-JP" sz="2000" b="1" dirty="0" smtClean="0">
              <a:solidFill>
                <a:schemeClr val="tx1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26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　　</a:t>
            </a:r>
            <a:r>
              <a:rPr lang="ja-JP" altLang="en-US" sz="4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講師：</a:t>
            </a:r>
            <a:r>
              <a:rPr lang="ja-JP" altLang="ja-JP" sz="4500" b="1" dirty="0" smtClean="0">
                <a:solidFill>
                  <a:srgbClr val="CC3300"/>
                </a:solidFill>
                <a:latin typeface="AR P丸ゴシック体E" pitchFamily="50" charset="-128"/>
                <a:ea typeface="AR P丸ゴシック体E" pitchFamily="50" charset="-128"/>
              </a:rPr>
              <a:t>兵頭</a:t>
            </a:r>
            <a:r>
              <a:rPr lang="en-US" altLang="ja-JP" sz="4500" b="1" dirty="0" smtClean="0">
                <a:solidFill>
                  <a:srgbClr val="CC3300"/>
                </a:solidFill>
                <a:latin typeface="AR P丸ゴシック体E" pitchFamily="50" charset="-128"/>
                <a:ea typeface="AR P丸ゴシック体E" pitchFamily="50" charset="-128"/>
              </a:rPr>
              <a:t> </a:t>
            </a:r>
            <a:r>
              <a:rPr lang="ja-JP" altLang="ja-JP" sz="4500" b="1" dirty="0" smtClean="0">
                <a:solidFill>
                  <a:srgbClr val="CC3300"/>
                </a:solidFill>
                <a:latin typeface="AR P丸ゴシック体E" pitchFamily="50" charset="-128"/>
                <a:ea typeface="AR P丸ゴシック体E" pitchFamily="50" charset="-128"/>
              </a:rPr>
              <a:t>慎治</a:t>
            </a:r>
            <a:r>
              <a:rPr lang="ja-JP" altLang="en-US" sz="4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（</a:t>
            </a:r>
            <a:r>
              <a:rPr lang="ja-JP" altLang="ja-JP" sz="3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防衛研究所</a:t>
            </a:r>
            <a:r>
              <a:rPr lang="ja-JP" altLang="en-US" sz="3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 </a:t>
            </a:r>
            <a:r>
              <a:rPr lang="ja-JP" altLang="ja-JP" sz="3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地域研究部米欧ロシア研究室長）</a:t>
            </a:r>
            <a:endParaRPr lang="en-US" altLang="ja-JP" sz="3500" b="1" dirty="0" smtClean="0">
              <a:solidFill>
                <a:schemeClr val="tx1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4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　　　</a:t>
            </a:r>
            <a:r>
              <a:rPr lang="ja-JP" altLang="en-US" sz="3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     専門分野：</a:t>
            </a:r>
            <a:r>
              <a:rPr lang="ja-JP" altLang="ja-JP" sz="3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国際関係論、ロシア地域研究</a:t>
            </a:r>
            <a:endParaRPr lang="en-US" altLang="ja-JP" sz="3500" b="1" dirty="0" smtClean="0">
              <a:solidFill>
                <a:schemeClr val="tx1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4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　　      </a:t>
            </a:r>
            <a:r>
              <a:rPr lang="ja-JP" altLang="ja-JP" sz="4500" b="1" dirty="0" smtClean="0">
                <a:solidFill>
                  <a:srgbClr val="CC3300"/>
                </a:solidFill>
                <a:latin typeface="AR P丸ゴシック体E" pitchFamily="50" charset="-128"/>
                <a:ea typeface="AR P丸ゴシック体E" pitchFamily="50" charset="-128"/>
              </a:rPr>
              <a:t>六鹿</a:t>
            </a:r>
            <a:r>
              <a:rPr lang="en-US" altLang="ja-JP" sz="4500" b="1" dirty="0" smtClean="0">
                <a:solidFill>
                  <a:srgbClr val="CC3300"/>
                </a:solidFill>
                <a:latin typeface="AR P丸ゴシック体E" pitchFamily="50" charset="-128"/>
                <a:ea typeface="AR P丸ゴシック体E" pitchFamily="50" charset="-128"/>
              </a:rPr>
              <a:t> </a:t>
            </a:r>
            <a:r>
              <a:rPr lang="ja-JP" altLang="ja-JP" sz="4500" b="1" dirty="0" smtClean="0">
                <a:solidFill>
                  <a:srgbClr val="CC3300"/>
                </a:solidFill>
                <a:latin typeface="AR P丸ゴシック体E" pitchFamily="50" charset="-128"/>
                <a:ea typeface="AR P丸ゴシック体E" pitchFamily="50" charset="-128"/>
              </a:rPr>
              <a:t>茂夫</a:t>
            </a:r>
            <a:r>
              <a:rPr lang="ja-JP" altLang="en-US" sz="4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（</a:t>
            </a:r>
            <a:r>
              <a:rPr lang="ja-JP" altLang="ja-JP" sz="3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静岡県立大学大学院国際関係学研究科</a:t>
            </a:r>
            <a:r>
              <a:rPr lang="ja-JP" altLang="en-US" sz="3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教授・　</a:t>
            </a:r>
            <a:endParaRPr lang="en-US" altLang="ja-JP" sz="3500" b="1" dirty="0" smtClean="0">
              <a:solidFill>
                <a:schemeClr val="tx1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3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　　　　　　　　　　　　同広域ヨーロッパ研究センター長）　　　　　　　　　　　　　　　　　　　　</a:t>
            </a:r>
            <a:endParaRPr lang="ja-JP" altLang="ja-JP" sz="3500" b="1" dirty="0" smtClean="0">
              <a:solidFill>
                <a:schemeClr val="tx1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4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　　　     </a:t>
            </a:r>
            <a:r>
              <a:rPr lang="ja-JP" altLang="en-US" sz="3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専門分野：</a:t>
            </a:r>
            <a:r>
              <a:rPr lang="ja-JP" altLang="ja-JP" sz="3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国際政治、広域ヨーロッパ研究、</a:t>
            </a:r>
            <a:r>
              <a:rPr lang="ja-JP" altLang="en-US" sz="3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 黒海地域研究　　　　　　</a:t>
            </a:r>
            <a:r>
              <a:rPr lang="ja-JP" altLang="en-US" sz="4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　　　　　</a:t>
            </a:r>
            <a:endParaRPr lang="en-US" altLang="ja-JP" sz="4500" b="1" dirty="0" smtClean="0">
              <a:solidFill>
                <a:schemeClr val="tx1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4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　司会： </a:t>
            </a:r>
            <a:r>
              <a:rPr lang="ja-JP" altLang="ja-JP" sz="4500" b="1" dirty="0" smtClean="0">
                <a:solidFill>
                  <a:srgbClr val="CC3300"/>
                </a:solidFill>
                <a:latin typeface="AR P丸ゴシック体E" pitchFamily="50" charset="-128"/>
                <a:ea typeface="AR P丸ゴシック体E" pitchFamily="50" charset="-128"/>
              </a:rPr>
              <a:t>上野</a:t>
            </a:r>
            <a:r>
              <a:rPr lang="en-US" altLang="ja-JP" sz="4500" b="1" dirty="0" smtClean="0">
                <a:solidFill>
                  <a:srgbClr val="CC3300"/>
                </a:solidFill>
                <a:latin typeface="AR P丸ゴシック体E" pitchFamily="50" charset="-128"/>
                <a:ea typeface="AR P丸ゴシック体E" pitchFamily="50" charset="-128"/>
              </a:rPr>
              <a:t> </a:t>
            </a:r>
            <a:r>
              <a:rPr lang="ja-JP" altLang="ja-JP" sz="4500" b="1" dirty="0" smtClean="0">
                <a:solidFill>
                  <a:srgbClr val="CC3300"/>
                </a:solidFill>
                <a:latin typeface="AR P丸ゴシック体E" pitchFamily="50" charset="-128"/>
                <a:ea typeface="AR P丸ゴシック体E" pitchFamily="50" charset="-128"/>
              </a:rPr>
              <a:t>俊彦</a:t>
            </a:r>
            <a:r>
              <a:rPr lang="ja-JP" altLang="en-US" sz="3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（</a:t>
            </a:r>
            <a:r>
              <a:rPr lang="ja-JP" altLang="ja-JP" sz="3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上智大学外国語学部教授）</a:t>
            </a:r>
            <a:endParaRPr lang="en-US" altLang="ja-JP" sz="3500" b="1" dirty="0" smtClean="0">
              <a:solidFill>
                <a:schemeClr val="tx1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4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　　　     </a:t>
            </a:r>
            <a:r>
              <a:rPr lang="ja-JP" altLang="en-US" sz="3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専門分野：</a:t>
            </a:r>
            <a:r>
              <a:rPr lang="ja-JP" altLang="ja-JP" sz="3500" b="1" dirty="0" smtClean="0">
                <a:solidFill>
                  <a:schemeClr val="tx1"/>
                </a:solidFill>
                <a:latin typeface="AR P丸ゴシック体E" pitchFamily="50" charset="-128"/>
                <a:ea typeface="AR P丸ゴシック体E" pitchFamily="50" charset="-128"/>
              </a:rPr>
              <a:t>ロシア政治研究、ロシア政治制度</a:t>
            </a:r>
            <a:endParaRPr lang="en-US" altLang="ja-JP" sz="3500" b="1" dirty="0" smtClean="0">
              <a:solidFill>
                <a:schemeClr val="tx1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r>
              <a:rPr lang="en-US" altLang="ja-JP" sz="1600" dirty="0" smtClean="0">
                <a:latin typeface="+mj-ea"/>
                <a:ea typeface="+mj-ea"/>
              </a:rPr>
              <a:t> </a:t>
            </a:r>
            <a:endParaRPr lang="ja-JP" altLang="ja-JP" sz="1600" dirty="0" smtClean="0">
              <a:latin typeface="+mj-ea"/>
              <a:ea typeface="+mj-ea"/>
            </a:endParaRPr>
          </a:p>
          <a:p>
            <a:pPr algn="ctr"/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+mj-ea"/>
                <a:ea typeface="+mj-ea"/>
              </a:rPr>
              <a:t>申し込み不要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+mj-ea"/>
              <a:ea typeface="+mj-ea"/>
            </a:endParaRPr>
          </a:p>
          <a:p>
            <a:pPr algn="r"/>
            <a:r>
              <a:rPr lang="ja-JP" altLang="en-US" sz="2500" dirty="0" smtClean="0">
                <a:latin typeface="+mj-ea"/>
                <a:ea typeface="+mj-ea"/>
              </a:rPr>
              <a:t/>
            </a:r>
            <a:br>
              <a:rPr lang="ja-JP" altLang="en-US" sz="2500" dirty="0" smtClean="0">
                <a:latin typeface="+mj-ea"/>
                <a:ea typeface="+mj-ea"/>
              </a:rPr>
            </a:br>
            <a:r>
              <a:rPr lang="ja-JP" altLang="en-US" sz="2500" dirty="0" smtClean="0">
                <a:latin typeface="+mj-ea"/>
                <a:ea typeface="+mj-ea"/>
              </a:rPr>
              <a:t>主催　上智大学大学院</a:t>
            </a:r>
            <a:r>
              <a:rPr lang="en-US" altLang="ja-JP" sz="2500" dirty="0" smtClean="0">
                <a:latin typeface="Century" pitchFamily="18" charset="0"/>
                <a:ea typeface="+mj-ea"/>
              </a:rPr>
              <a:t>GS</a:t>
            </a:r>
            <a:r>
              <a:rPr lang="ja-JP" altLang="en-US" sz="2500" dirty="0" smtClean="0">
                <a:latin typeface="+mj-ea"/>
                <a:ea typeface="+mj-ea"/>
              </a:rPr>
              <a:t>研究科 国際関係論専攻</a:t>
            </a:r>
            <a:endParaRPr lang="en-US" altLang="ja-JP" sz="2500" dirty="0" smtClean="0">
              <a:latin typeface="+mj-ea"/>
              <a:ea typeface="+mj-ea"/>
            </a:endParaRPr>
          </a:p>
          <a:p>
            <a:pPr algn="r"/>
            <a:r>
              <a:rPr lang="ja-JP" altLang="en-US" sz="2500" dirty="0" smtClean="0">
                <a:latin typeface="+mj-ea"/>
                <a:ea typeface="+mj-ea"/>
              </a:rPr>
              <a:t>問い合わせ先 国際関係論専攻事務室 </a:t>
            </a:r>
            <a:r>
              <a:rPr lang="en-US" altLang="ja-JP" sz="2500" dirty="0" smtClean="0">
                <a:latin typeface="+mj-ea"/>
                <a:ea typeface="+mj-ea"/>
              </a:rPr>
              <a:t>gdintrel@sophia.ac.jp</a:t>
            </a:r>
            <a:endParaRPr kumimoji="1" lang="ja-JP" altLang="en-US" sz="25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8343" y="272480"/>
            <a:ext cx="6309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/>
              <a:t>【</a:t>
            </a:r>
            <a:r>
              <a:rPr lang="ja-JP" altLang="en-US" b="1" dirty="0" smtClean="0">
                <a:latin typeface="AR P丸ゴシック体E" pitchFamily="50" charset="-128"/>
                <a:ea typeface="AR P丸ゴシック体E" pitchFamily="50" charset="-128"/>
              </a:rPr>
              <a:t>グローバル・スタディーズ最前線シリーズ</a:t>
            </a:r>
            <a:r>
              <a:rPr lang="en-US" altLang="ja-JP" b="1" dirty="0" smtClean="0"/>
              <a:t>】</a:t>
            </a:r>
            <a:endParaRPr kumimoji="1" lang="ja-JP" altLang="en-US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116632" y="2360713"/>
            <a:ext cx="6408712" cy="2310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endParaRPr lang="ja-JP" altLang="ja-JP" sz="1900" spc="150" dirty="0" smtClean="0">
              <a:latin typeface="AR P丸ゴシック体E" pitchFamily="50" charset="-128"/>
              <a:ea typeface="AR P丸ゴシック体E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900" spc="150" dirty="0" smtClean="0">
                <a:latin typeface="AR P丸ゴシック体E" pitchFamily="50" charset="-128"/>
                <a:ea typeface="AR P丸ゴシック体E" pitchFamily="50" charset="-128"/>
              </a:rPr>
              <a:t> 　　</a:t>
            </a:r>
            <a:r>
              <a:rPr lang="ja-JP" altLang="ja-JP" sz="1900" spc="150" dirty="0" smtClean="0">
                <a:latin typeface="AR P丸ゴシック体E" pitchFamily="50" charset="-128"/>
                <a:ea typeface="AR P丸ゴシック体E" pitchFamily="50" charset="-128"/>
              </a:rPr>
              <a:t>何がプーチンにクリミア編入を決意させた</a:t>
            </a:r>
            <a:r>
              <a:rPr lang="ja-JP" altLang="en-US" sz="1900" spc="150" dirty="0" smtClean="0">
                <a:latin typeface="AR P丸ゴシック体E" pitchFamily="50" charset="-128"/>
                <a:ea typeface="AR P丸ゴシック体E" pitchFamily="50" charset="-128"/>
              </a:rPr>
              <a:t>か</a:t>
            </a:r>
            <a:r>
              <a:rPr lang="ja-JP" altLang="ja-JP" sz="1900" spc="150" dirty="0" smtClean="0">
                <a:latin typeface="AR P丸ゴシック体E" pitchFamily="50" charset="-128"/>
                <a:ea typeface="AR P丸ゴシック体E" pitchFamily="50" charset="-128"/>
              </a:rPr>
              <a:t>？</a:t>
            </a:r>
            <a:r>
              <a:rPr lang="ja-JP" altLang="en-US" sz="1900" spc="150" dirty="0" smtClean="0">
                <a:latin typeface="AR P丸ゴシック体E" pitchFamily="50" charset="-128"/>
                <a:ea typeface="AR P丸ゴシック体E" pitchFamily="50" charset="-128"/>
              </a:rPr>
              <a:t>　　　　　　　　</a:t>
            </a:r>
            <a:endParaRPr lang="en-US" altLang="ja-JP" sz="1900" spc="150" dirty="0" smtClean="0">
              <a:latin typeface="AR P丸ゴシック体E" pitchFamily="50" charset="-128"/>
              <a:ea typeface="AR P丸ゴシック体E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900" spc="150" dirty="0" smtClean="0">
                <a:latin typeface="AR P丸ゴシック体E" pitchFamily="50" charset="-128"/>
                <a:ea typeface="AR P丸ゴシック体E" pitchFamily="50" charset="-128"/>
              </a:rPr>
              <a:t> 　　</a:t>
            </a:r>
            <a:r>
              <a:rPr lang="ja-JP" altLang="ja-JP" sz="1900" spc="150" dirty="0" smtClean="0">
                <a:latin typeface="AR P丸ゴシック体E" pitchFamily="50" charset="-128"/>
                <a:ea typeface="AR P丸ゴシック体E" pitchFamily="50" charset="-128"/>
              </a:rPr>
              <a:t>「環黒海国際関係」視点から見える風景とは？</a:t>
            </a:r>
          </a:p>
          <a:p>
            <a:pPr>
              <a:lnSpc>
                <a:spcPts val="2500"/>
              </a:lnSpc>
            </a:pPr>
            <a:r>
              <a:rPr lang="ja-JP" altLang="en-US" sz="1900" spc="150" dirty="0" smtClean="0">
                <a:latin typeface="AR P丸ゴシック体E" pitchFamily="50" charset="-128"/>
                <a:ea typeface="AR P丸ゴシック体E" pitchFamily="50" charset="-128"/>
              </a:rPr>
              <a:t>　　　　　 米</a:t>
            </a:r>
            <a:r>
              <a:rPr lang="ja-JP" altLang="ja-JP" sz="1900" spc="150" dirty="0" smtClean="0">
                <a:latin typeface="AR P丸ゴシック体E" pitchFamily="50" charset="-128"/>
                <a:ea typeface="AR P丸ゴシック体E" pitchFamily="50" charset="-128"/>
              </a:rPr>
              <a:t>欧の対ロシア制裁は効果あるか？</a:t>
            </a:r>
            <a:endParaRPr lang="en-US" altLang="ja-JP" sz="1900" spc="150" dirty="0" smtClean="0">
              <a:latin typeface="AR P丸ゴシック体E" pitchFamily="50" charset="-128"/>
              <a:ea typeface="AR P丸ゴシック体E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900" spc="150" dirty="0" smtClean="0">
                <a:latin typeface="AR P丸ゴシック体E" pitchFamily="50" charset="-128"/>
                <a:ea typeface="AR P丸ゴシック体E" pitchFamily="50" charset="-128"/>
              </a:rPr>
              <a:t>　　　　　　 </a:t>
            </a:r>
            <a:r>
              <a:rPr lang="ja-JP" altLang="ja-JP" sz="1900" spc="150" dirty="0" smtClean="0">
                <a:latin typeface="AR P丸ゴシック体E" pitchFamily="50" charset="-128"/>
                <a:ea typeface="AR P丸ゴシック体E" pitchFamily="50" charset="-128"/>
              </a:rPr>
              <a:t>冷戦後秩序は破綻したのか？</a:t>
            </a:r>
          </a:p>
          <a:p>
            <a:pPr>
              <a:lnSpc>
                <a:spcPts val="2500"/>
              </a:lnSpc>
            </a:pPr>
            <a:endParaRPr lang="ja-JP" altLang="ja-JP" sz="1900" spc="150" dirty="0" smtClean="0">
              <a:latin typeface="AR P丸ゴシック体E" pitchFamily="50" charset="-128"/>
              <a:ea typeface="AR P丸ゴシック体E" pitchFamily="50" charset="-128"/>
            </a:endParaRPr>
          </a:p>
          <a:p>
            <a:pPr>
              <a:lnSpc>
                <a:spcPts val="2300"/>
              </a:lnSpc>
            </a:pPr>
            <a:endParaRPr lang="en-US" altLang="ja-JP" spc="150" dirty="0" smtClean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476672" y="2360712"/>
            <a:ext cx="5832648" cy="18002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836712" y="704528"/>
            <a:ext cx="5157987" cy="1440160"/>
          </a:xfrm>
        </p:spPr>
        <p:txBody>
          <a:bodyPr/>
          <a:lstStyle/>
          <a:p>
            <a:pPr>
              <a:buNone/>
            </a:pPr>
            <a:r>
              <a:rPr lang="ja-JP" altLang="en-US" sz="4400" dirty="0" smtClean="0"/>
              <a:t>ウクライナ危機と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4400" dirty="0" smtClean="0"/>
              <a:t>環黒海国際関係</a:t>
            </a:r>
            <a:endParaRPr kumimoji="1" lang="ja-JP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スリップストリーム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リップストリーム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731</TotalTime>
  <Words>11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スリップストリーム</vt:lpstr>
      <vt:lpstr>ウクライナ危機と 環黒海国際関係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tsuchiya</dc:creator>
  <cp:lastModifiedBy>naya  masatusugu</cp:lastModifiedBy>
  <cp:revision>78</cp:revision>
  <dcterms:created xsi:type="dcterms:W3CDTF">2013-02-01T00:11:09Z</dcterms:created>
  <dcterms:modified xsi:type="dcterms:W3CDTF">2014-05-20T08:18:29Z</dcterms:modified>
</cp:coreProperties>
</file>